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0" r:id="rId5"/>
    <p:sldMasterId id="2147483761" r:id="rId6"/>
    <p:sldMasterId id="2147483762" r:id="rId7"/>
    <p:sldMasterId id="2147483763" r:id="rId8"/>
    <p:sldMasterId id="214748376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y="5143500" cx="9144000"/>
  <p:notesSz cx="6858000" cy="9144000"/>
  <p:embeddedFontLst>
    <p:embeddedFont>
      <p:font typeface="Hanken Grotesk"/>
      <p:regular r:id="rId25"/>
      <p:bold r:id="rId26"/>
      <p:italic r:id="rId27"/>
      <p:boldItalic r:id="rId28"/>
    </p:embeddedFont>
    <p:embeddedFont>
      <p:font typeface="Inter SemiBold"/>
      <p:regular r:id="rId29"/>
      <p:bold r:id="rId30"/>
      <p:italic r:id="rId31"/>
      <p:boldItalic r:id="rId32"/>
    </p:embeddedFont>
    <p:embeddedFont>
      <p:font typeface="Hanken Grotesk SemiBold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Libre Franklin Medium"/>
      <p:regular r:id="rId41"/>
      <p:bold r:id="rId42"/>
      <p:italic r:id="rId43"/>
      <p:boldItalic r:id="rId44"/>
    </p:embeddedFont>
    <p:embeddedFont>
      <p:font typeface="Inter Medium"/>
      <p:regular r:id="rId45"/>
      <p:bold r:id="rId46"/>
      <p:italic r:id="rId47"/>
      <p:boldItalic r:id="rId48"/>
    </p:embeddedFont>
    <p:embeddedFont>
      <p:font typeface="Inter Black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63FDC2-796B-4B89-84BD-5ADB299BA6A7}">
  <a:tblStyle styleId="{F263FDC2-796B-4B89-84BD-5ADB299BA6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42" Type="http://schemas.openxmlformats.org/officeDocument/2006/relationships/font" Target="fonts/LibreFranklinMedium-bold.fntdata"/><Relationship Id="rId41" Type="http://schemas.openxmlformats.org/officeDocument/2006/relationships/font" Target="fonts/LibreFranklinMedium-regular.fntdata"/><Relationship Id="rId44" Type="http://schemas.openxmlformats.org/officeDocument/2006/relationships/font" Target="fonts/LibreFranklinMedium-boldItalic.fntdata"/><Relationship Id="rId43" Type="http://schemas.openxmlformats.org/officeDocument/2006/relationships/font" Target="fonts/LibreFranklinMedium-italic.fntdata"/><Relationship Id="rId46" Type="http://schemas.openxmlformats.org/officeDocument/2006/relationships/font" Target="fonts/InterMedium-bold.fntdata"/><Relationship Id="rId45" Type="http://schemas.openxmlformats.org/officeDocument/2006/relationships/font" Target="fonts/Inter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InterMedium-boldItalic.fntdata"/><Relationship Id="rId47" Type="http://schemas.openxmlformats.org/officeDocument/2006/relationships/font" Target="fonts/InterMedium-italic.fntdata"/><Relationship Id="rId49" Type="http://schemas.openxmlformats.org/officeDocument/2006/relationships/font" Target="fonts/InterBlack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InterSemiBold-italic.fntdata"/><Relationship Id="rId30" Type="http://schemas.openxmlformats.org/officeDocument/2006/relationships/font" Target="fonts/InterSemiBold-bold.fntdata"/><Relationship Id="rId33" Type="http://schemas.openxmlformats.org/officeDocument/2006/relationships/font" Target="fonts/HankenGroteskSemiBold-regular.fntdata"/><Relationship Id="rId32" Type="http://schemas.openxmlformats.org/officeDocument/2006/relationships/font" Target="fonts/InterSemiBold-boldItalic.fntdata"/><Relationship Id="rId35" Type="http://schemas.openxmlformats.org/officeDocument/2006/relationships/font" Target="fonts/HankenGroteskSemiBold-italic.fntdata"/><Relationship Id="rId34" Type="http://schemas.openxmlformats.org/officeDocument/2006/relationships/font" Target="fonts/HankenGroteskSemiBold-bold.fntdata"/><Relationship Id="rId37" Type="http://schemas.openxmlformats.org/officeDocument/2006/relationships/font" Target="fonts/Inter-regular.fntdata"/><Relationship Id="rId36" Type="http://schemas.openxmlformats.org/officeDocument/2006/relationships/font" Target="fonts/HankenGroteskSemiBold-boldItalic.fntdata"/><Relationship Id="rId39" Type="http://schemas.openxmlformats.org/officeDocument/2006/relationships/font" Target="fonts/Inter-italic.fntdata"/><Relationship Id="rId38" Type="http://schemas.openxmlformats.org/officeDocument/2006/relationships/font" Target="fonts/Inter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font" Target="fonts/HankenGrotesk-bold.fntdata"/><Relationship Id="rId25" Type="http://schemas.openxmlformats.org/officeDocument/2006/relationships/font" Target="fonts/HankenGrotesk-regular.fntdata"/><Relationship Id="rId28" Type="http://schemas.openxmlformats.org/officeDocument/2006/relationships/font" Target="fonts/HankenGrotesk-boldItalic.fntdata"/><Relationship Id="rId27" Type="http://schemas.openxmlformats.org/officeDocument/2006/relationships/font" Target="fonts/HankenGrotesk-italic.fntdata"/><Relationship Id="rId29" Type="http://schemas.openxmlformats.org/officeDocument/2006/relationships/font" Target="fonts/InterSemiBold-regular.fntdata"/><Relationship Id="rId50" Type="http://schemas.openxmlformats.org/officeDocument/2006/relationships/font" Target="fonts/InterBlack-boldItalic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SLIDES_API1881776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SLIDES_API1881776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SLIDES_API188177667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SLIDES_API188177667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SLIDES_API188177667_2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SLIDES_API188177667_2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SLIDES_API2010953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SLIDES_API2010953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SLIDES_API188177667_2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SLIDES_API188177667_2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SLIDES_API188177667_2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SLIDES_API188177667_29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SLIDES_API19350804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SLIDES_API19350804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SLIDES_API188177667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SLIDES_API188177667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SLIDES_API2386814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SLIDES_API2386814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SLIDES_API120486049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SLIDES_API120486049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SLIDES_API17461578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SLIDES_API17461578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SLIDES_API198918245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SLIDES_API198918245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SLIDES_API188177667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SLIDES_API188177667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SLIDES_API188177667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SLIDES_API188177667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5"/>
          <p:cNvSpPr txBox="1"/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84" name="Google Shape;584;p105"/>
          <p:cNvSpPr txBox="1"/>
          <p:nvPr>
            <p:ph idx="1" type="body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105"/>
          <p:cNvSpPr txBox="1"/>
          <p:nvPr>
            <p:ph idx="2" type="body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105"/>
          <p:cNvSpPr txBox="1"/>
          <p:nvPr>
            <p:ph idx="10" type="dt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05"/>
          <p:cNvSpPr txBox="1"/>
          <p:nvPr>
            <p:ph idx="11" type="ftr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105"/>
          <p:cNvSpPr txBox="1"/>
          <p:nvPr>
            <p:ph idx="12" type="sldNum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9" name="Google Shape;589;p105"/>
          <p:cNvSpPr txBox="1"/>
          <p:nvPr>
            <p:ph idx="3" type="body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0" name="Google Shape;590;p105"/>
          <p:cNvSpPr txBox="1"/>
          <p:nvPr>
            <p:ph idx="4" type="body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1" name="Google Shape;591;p105"/>
          <p:cNvSpPr txBox="1"/>
          <p:nvPr>
            <p:ph idx="5" type="body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2" name="Google Shape;592;p105"/>
          <p:cNvSpPr txBox="1"/>
          <p:nvPr>
            <p:ph idx="6" type="body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3" name="Google Shape;593;p105"/>
          <p:cNvSpPr txBox="1"/>
          <p:nvPr>
            <p:ph idx="7" type="body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4" name="Google Shape;594;p105"/>
          <p:cNvSpPr txBox="1"/>
          <p:nvPr>
            <p:ph idx="8" type="body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 1">
  <p:cSld name="CUSTOM_2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6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7" name="Google Shape;597;p10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98" name="Google Shape;598;p106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_2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2" name="Google Shape;602;p107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3" name="Google Shape;603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6" name="Google Shape;606;p108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108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108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09" name="Google Shape;609;p108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1">
  <p:cSld name="CUSTOM_3_2_1_1_1_1_1_1_1_1">
    <p:bg>
      <p:bgPr>
        <a:solidFill>
          <a:schemeClr val="lt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9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2" name="Google Shape;612;p109"/>
          <p:cNvSpPr txBox="1"/>
          <p:nvPr>
            <p:ph idx="1" type="subTitle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109"/>
          <p:cNvSpPr txBox="1"/>
          <p:nvPr>
            <p:ph idx="2" type="body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4" name="Google Shape;614;p109"/>
          <p:cNvSpPr txBox="1"/>
          <p:nvPr>
            <p:ph idx="3" type="subTitle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109"/>
          <p:cNvSpPr txBox="1"/>
          <p:nvPr>
            <p:ph idx="4" type="body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" name="Google Shape;616;p109"/>
          <p:cNvSpPr txBox="1"/>
          <p:nvPr>
            <p:ph idx="5" type="body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7" name="Google Shape;617;p109"/>
          <p:cNvSpPr txBox="1"/>
          <p:nvPr>
            <p:ph idx="6" type="subTitle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" name="Google Shape;618;p109"/>
          <p:cNvSpPr txBox="1"/>
          <p:nvPr>
            <p:ph idx="7" type="body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9" name="Google Shape;619;p109"/>
          <p:cNvSpPr txBox="1"/>
          <p:nvPr>
            <p:ph idx="8" type="subTitle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2">
  <p:cSld name="CUSTOM_3_2_1_1_1_1_1_1_1_2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2" name="Google Shape;622;p11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3" name="Google Shape;623;p11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" name="Google Shape;624;p11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5" name="Google Shape;625;p11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11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7" name="Google Shape;627;p11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2">
  <p:cSld name="CUSTOM_3_2_1_1_1_1_1_1_2"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1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0" name="Google Shape;630;p111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111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111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3" name="Google Shape;633;p111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11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5" name="Google Shape;635;p111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111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7" name="Google Shape;637;p111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2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0" name="Google Shape;640;p112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1" name="Google Shape;641;p11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2" name="Google Shape;642;p112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3" name="Google Shape;643;p112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112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112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6" name="Google Shape;646;p112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112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1">
  <p:cSld name="CUSTOM_3_2_1_1_1_1_1_2_1"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3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113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2" name="Google Shape;652;p11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3" name="Google Shape;653;p113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4" name="Google Shape;654;p113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5" name="Google Shape;655;p113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113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7" name="Google Shape;657;p113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113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9" name="Google Shape;659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4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2" name="Google Shape;662;p114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3" name="Google Shape;663;p114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14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5" name="Google Shape;665;p114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" name="Google Shape;666;p114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7" name="Google Shape;667;p11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68" name="Google Shape;668;p114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114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 1">
  <p:cSld name="CUSTOM_3_2_1_1_1_1_2_1">
    <p:bg>
      <p:bgPr>
        <a:solidFill>
          <a:schemeClr val="lt2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5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2" name="Google Shape;672;p115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115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4" name="Google Shape;674;p115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5" name="Google Shape;675;p1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6" name="Google Shape;676;p115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7" name="Google Shape;677;p115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8" name="Google Shape;678;p115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9" name="Google Shape;679;p115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2">
  <p:cSld name="CUSTOM_3_2_1_2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6"/>
          <p:cNvSpPr txBox="1"/>
          <p:nvPr>
            <p:ph idx="1" type="body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116"/>
          <p:cNvSpPr txBox="1"/>
          <p:nvPr>
            <p:ph idx="2" type="body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3" name="Google Shape;683;p1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7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17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7" name="Google Shape;687;p117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" name="Google Shape;688;p117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86" name="Google Shape;86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91" name="Google Shape;91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1" name="Google Shape;121;p26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26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2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3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34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6" name="Google Shape;196;p40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42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4" name="Google Shape;204;p42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43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43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4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4" name="Google Shape;214;p44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20" name="Google Shape;220;p4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46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5" name="Google Shape;225;p46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6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46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46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46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46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 1">
  <p:cSld name="CUSTOM_3_2_1_1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489150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2" type="body"/>
          </p:nvPr>
        </p:nvSpPr>
        <p:spPr>
          <a:xfrm>
            <a:off x="2571054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47"/>
          <p:cNvSpPr txBox="1"/>
          <p:nvPr>
            <p:ph idx="3" type="body"/>
          </p:nvPr>
        </p:nvSpPr>
        <p:spPr>
          <a:xfrm>
            <a:off x="4652957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6" name="Google Shape;236;p47"/>
          <p:cNvSpPr txBox="1"/>
          <p:nvPr>
            <p:ph idx="4" type="body"/>
          </p:nvPr>
        </p:nvSpPr>
        <p:spPr>
          <a:xfrm>
            <a:off x="6734864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48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48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_2">
    <p:bg>
      <p:bgPr>
        <a:solidFill>
          <a:schemeClr val="l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9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9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9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49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50" name="Google Shape;250;p49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9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50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50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50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50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50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_1">
    <p:bg>
      <p:bgPr>
        <a:solidFill>
          <a:schemeClr val="lt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51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51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" name="Google Shape;267;p51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" name="Google Shape;268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69" name="Google Shape;269;p51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1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51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51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52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52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52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52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" name="Google Shape;279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0" name="Google Shape;280;p52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52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52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53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53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" name="Google Shape;287;p53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53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0" name="Google Shape;290;p53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/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93" name="Google Shape;293;p54"/>
          <p:cNvSpPr txBox="1"/>
          <p:nvPr>
            <p:ph idx="1" type="body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54"/>
          <p:cNvSpPr txBox="1"/>
          <p:nvPr>
            <p:ph idx="2" type="body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54"/>
          <p:cNvSpPr txBox="1"/>
          <p:nvPr>
            <p:ph idx="10" type="dt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4"/>
          <p:cNvSpPr txBox="1"/>
          <p:nvPr>
            <p:ph idx="11" type="ftr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4"/>
          <p:cNvSpPr txBox="1"/>
          <p:nvPr>
            <p:ph idx="12" type="sldNum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8" name="Google Shape;298;p54"/>
          <p:cNvSpPr txBox="1"/>
          <p:nvPr>
            <p:ph idx="3" type="body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9" name="Google Shape;299;p54"/>
          <p:cNvSpPr txBox="1"/>
          <p:nvPr>
            <p:ph idx="4" type="body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0" name="Google Shape;300;p54"/>
          <p:cNvSpPr txBox="1"/>
          <p:nvPr>
            <p:ph idx="5" type="body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54"/>
          <p:cNvSpPr txBox="1"/>
          <p:nvPr>
            <p:ph idx="6" type="body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54"/>
          <p:cNvSpPr txBox="1"/>
          <p:nvPr>
            <p:ph idx="7" type="body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3" name="Google Shape;303;p54"/>
          <p:cNvSpPr txBox="1"/>
          <p:nvPr>
            <p:ph idx="8" type="body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0" name="Google Shape;31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8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" name="Google Shape;318;p59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1" name="Google Shape;321;p60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61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6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6" name="Google Shape;326;p61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62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6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1" name="Google Shape;331;p62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6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6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6" name="Google Shape;336;p6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64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64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6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342" name="Google Shape;342;p64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64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64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47" name="Google Shape;347;p65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5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5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65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65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65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65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65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65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6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66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66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6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7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3" name="Google Shape;363;p67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67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67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67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67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6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8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68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68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6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9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6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7" name="Google Shape;377;p69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8" name="Google Shape;378;p69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9" name="Google Shape;379;p69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80" name="Google Shape;380;p69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69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70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70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70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7" name="Google Shape;387;p70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8" name="Google Shape;388;p70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7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71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4" name="Google Shape;394;p71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71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71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71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72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72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72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3" name="Google Shape;403;p72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4" name="Google Shape;404;p7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5" name="Google Shape;405;p72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73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73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73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73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73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73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4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16" name="Google Shape;416;p7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7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7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19" name="Google Shape;419;p7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22" name="Google Shape;422;p7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75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26" name="Google Shape;426;p76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76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30" name="Google Shape;430;p77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77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4" name="Google Shape;434;p78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78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78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37" name="Google Shape;437;p78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0" name="Google Shape;440;p79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41" name="Google Shape;44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4" name="Google Shape;444;p8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8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8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47" name="Google Shape;447;p8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2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4" name="Google Shape;45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7" name="Google Shape;457;p83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4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62" name="Google Shape;462;p85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65" name="Google Shape;465;p86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7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8" name="Google Shape;468;p87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" name="Google Shape;469;p8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70" name="Google Shape;470;p87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8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88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8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75" name="Google Shape;475;p88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9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89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9" name="Google Shape;479;p8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0" name="Google Shape;480;p89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0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90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90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9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486" name="Google Shape;486;p90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90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90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1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91" name="Google Shape;491;p91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91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91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91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91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91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91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91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91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2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92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92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9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3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7" name="Google Shape;507;p93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8" name="Google Shape;508;p93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9" name="Google Shape;509;p93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93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93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Google Shape;512;p9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4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94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94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7" name="Google Shape;517;p9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5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9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1" name="Google Shape;521;p9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22" name="Google Shape;522;p9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23" name="Google Shape;523;p9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24" name="Google Shape;524;p95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95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6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96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9" name="Google Shape;529;p96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96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1" name="Google Shape;531;p96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2" name="Google Shape;532;p96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3" name="Google Shape;533;p9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7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97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9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8" name="Google Shape;538;p97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97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0" name="Google Shape;540;p97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97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8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98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98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8" name="Google Shape;548;p9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49" name="Google Shape;549;p98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9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2" name="Google Shape;552;p99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3" name="Google Shape;553;p99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99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p99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99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99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00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60" name="Google Shape;560;p10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10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10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63" name="Google Shape;563;p10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101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70" name="Google Shape;570;p102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102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103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8" name="Google Shape;578;p10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9" name="Google Shape;579;p10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" name="Google Shape;580;p10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1" name="Google Shape;581;p10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91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43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4300" y="1003113"/>
            <a:ext cx="84180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pos="261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499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6" name="Google Shape;30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7" name="Google Shape;30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b="1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0" name="Google Shape;45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1" name="Google Shape;45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obro.ua" TargetMode="External"/><Relationship Id="rId4" Type="http://schemas.openxmlformats.org/officeDocument/2006/relationships/hyperlink" Target="http://dobro.ua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_title" id="693" name="Google Shape;693;p118"/>
          <p:cNvSpPr txBox="1"/>
          <p:nvPr>
            <p:ph type="ctrTitle"/>
          </p:nvPr>
        </p:nvSpPr>
        <p:spPr>
          <a:xfrm>
            <a:off x="1100550" y="776975"/>
            <a:ext cx="71802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Inter"/>
                <a:ea typeface="Inter"/>
                <a:cs typeface="Inter"/>
                <a:sym typeface="Inter"/>
              </a:rPr>
              <a:t>Програмна система для підтримки волонтерської діяльності. Мобільний застосунок</a:t>
            </a:r>
            <a:endParaRPr sz="3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ate" id="694" name="Google Shape;694;p118"/>
          <p:cNvSpPr txBox="1"/>
          <p:nvPr/>
        </p:nvSpPr>
        <p:spPr>
          <a:xfrm>
            <a:off x="1100550" y="3579750"/>
            <a:ext cx="3082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Виконав: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ст. гр. ПЗПІ-21-8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Голя С.В.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ate" id="695" name="Google Shape;695;p118"/>
          <p:cNvSpPr txBox="1"/>
          <p:nvPr/>
        </p:nvSpPr>
        <p:spPr>
          <a:xfrm>
            <a:off x="5022500" y="3579750"/>
            <a:ext cx="3082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Керівник</a:t>
            </a: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проф. кафедри ПІ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Бондарєв В.М.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7"/>
          <p:cNvSpPr/>
          <p:nvPr/>
        </p:nvSpPr>
        <p:spPr>
          <a:xfrm>
            <a:off x="250" y="1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799" name="Google Shape;799;p127"/>
          <p:cNvSpPr txBox="1"/>
          <p:nvPr/>
        </p:nvSpPr>
        <p:spPr>
          <a:xfrm>
            <a:off x="6478750" y="1790800"/>
            <a:ext cx="22533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Інтерфейс сторінки збору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800" name="Google Shape;80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802" name="Google Shape;802;p127"/>
          <p:cNvPicPr preferRelativeResize="0"/>
          <p:nvPr/>
        </p:nvPicPr>
        <p:blipFill rotWithShape="1">
          <a:blip r:embed="rId4">
            <a:alphaModFix/>
          </a:blip>
          <a:srcRect b="6035" l="0" r="0" t="4011"/>
          <a:stretch/>
        </p:blipFill>
        <p:spPr>
          <a:xfrm>
            <a:off x="411950" y="-20325"/>
            <a:ext cx="264018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27"/>
          <p:cNvPicPr preferRelativeResize="0"/>
          <p:nvPr/>
        </p:nvPicPr>
        <p:blipFill rotWithShape="1">
          <a:blip r:embed="rId5">
            <a:alphaModFix/>
          </a:blip>
          <a:srcRect b="5978" l="0" r="0" t="4783"/>
          <a:stretch/>
        </p:blipFill>
        <p:spPr>
          <a:xfrm>
            <a:off x="3617700" y="13"/>
            <a:ext cx="2640199" cy="510282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808" name="Google Shape;808;p128"/>
          <p:cNvSpPr txBox="1"/>
          <p:nvPr/>
        </p:nvSpPr>
        <p:spPr>
          <a:xfrm>
            <a:off x="5273650" y="1768000"/>
            <a:ext cx="2348400" cy="1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Інтерфейс стор</a:t>
            </a:r>
            <a:r>
              <a:rPr b="1" lang="ru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інки вим</a:t>
            </a:r>
            <a:r>
              <a:rPr b="1" lang="ru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оги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809" name="Google Shape;80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811" name="Google Shape;811;p128"/>
          <p:cNvPicPr preferRelativeResize="0"/>
          <p:nvPr/>
        </p:nvPicPr>
        <p:blipFill rotWithShape="1">
          <a:blip r:embed="rId4">
            <a:alphaModFix/>
          </a:blip>
          <a:srcRect b="5916" l="0" r="0" t="4980"/>
          <a:stretch/>
        </p:blipFill>
        <p:spPr>
          <a:xfrm>
            <a:off x="1708475" y="0"/>
            <a:ext cx="26652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0" id="816" name="Google Shape;816;p129"/>
          <p:cNvSpPr txBox="1"/>
          <p:nvPr>
            <p:ph idx="1" type="body"/>
          </p:nvPr>
        </p:nvSpPr>
        <p:spPr>
          <a:xfrm>
            <a:off x="425550" y="1451600"/>
            <a:ext cx="27048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•"/>
            </a:pPr>
            <a:r>
              <a:rPr lang="ru" sz="1200">
                <a:latin typeface="Inter"/>
                <a:ea typeface="Inter"/>
                <a:cs typeface="Inter"/>
                <a:sym typeface="Inter"/>
              </a:rPr>
              <a:t>Функціональне тестування всіх модулів та сценаріїв.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•"/>
            </a:pPr>
            <a:r>
              <a:rPr lang="ru" sz="1200">
                <a:latin typeface="Inter"/>
                <a:ea typeface="Inter"/>
                <a:cs typeface="Inter"/>
                <a:sym typeface="Inter"/>
              </a:rPr>
              <a:t>Оцінка UI/UX для забезпечення зручності користування.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•"/>
            </a:pPr>
            <a:r>
              <a:rPr lang="ru" sz="1200">
                <a:latin typeface="Inter"/>
                <a:ea typeface="Inter"/>
                <a:cs typeface="Inter"/>
                <a:sym typeface="Inter"/>
              </a:rPr>
              <a:t>Перевірка взаємодії з API та коректність обробки запитів.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247650" lvl="0" marL="28575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200"/>
              <a:buFont typeface="Inter"/>
              <a:buChar char="•"/>
            </a:pPr>
            <a:r>
              <a:rPr lang="ru" sz="1200">
                <a:latin typeface="Inter"/>
                <a:ea typeface="Inter"/>
                <a:cs typeface="Inter"/>
                <a:sym typeface="Inter"/>
              </a:rPr>
              <a:t>Використання реалістичних сценаріїв для перевірки ключових функцій.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817" name="Google Shape;817;p129"/>
          <p:cNvSpPr txBox="1"/>
          <p:nvPr>
            <p:ph idx="3" type="subTitle"/>
          </p:nvPr>
        </p:nvSpPr>
        <p:spPr>
          <a:xfrm>
            <a:off x="721999" y="948750"/>
            <a:ext cx="35598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Підхід до тестування</a:t>
            </a:r>
            <a:endParaRPr sz="1400">
              <a:solidFill>
                <a:schemeClr val="accent6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header_1" id="818" name="Google Shape;818;p129"/>
          <p:cNvSpPr txBox="1"/>
          <p:nvPr>
            <p:ph idx="4" type="subTitle"/>
          </p:nvPr>
        </p:nvSpPr>
        <p:spPr>
          <a:xfrm>
            <a:off x="4589163" y="948750"/>
            <a:ext cx="4281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Результати </a:t>
            </a:r>
            <a:r>
              <a:rPr lang="ru" sz="14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проведених</a:t>
            </a:r>
            <a:r>
              <a:rPr lang="ru" sz="14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тестів</a:t>
            </a:r>
            <a:endParaRPr sz="1400">
              <a:solidFill>
                <a:schemeClr val="accent6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title" id="819" name="Google Shape;819;p129"/>
          <p:cNvSpPr txBox="1"/>
          <p:nvPr>
            <p:ph type="title"/>
          </p:nvPr>
        </p:nvSpPr>
        <p:spPr>
          <a:xfrm>
            <a:off x="488050" y="207472"/>
            <a:ext cx="8320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00">
                <a:latin typeface="Inter"/>
                <a:ea typeface="Inter"/>
                <a:cs typeface="Inter"/>
                <a:sym typeface="Inter"/>
              </a:rPr>
              <a:t>Тестування програмного забезпечення: підхід та результати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820" name="Google Shape;82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8" y="423482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29"/>
          <p:cNvSpPr txBox="1"/>
          <p:nvPr>
            <p:ph idx="4294967295" type="sldNum"/>
          </p:nvPr>
        </p:nvSpPr>
        <p:spPr>
          <a:xfrm>
            <a:off x="8556784" y="44676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aphicFrame>
        <p:nvGraphicFramePr>
          <p:cNvPr id="822" name="Google Shape;822;p129"/>
          <p:cNvGraphicFramePr/>
          <p:nvPr/>
        </p:nvGraphicFramePr>
        <p:xfrm>
          <a:off x="3574450" y="152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{F263FDC2-796B-4B89-84BD-5ADB299BA6A7}</a:tableStyleId>
              </a:tblPr>
              <a:tblGrid>
                <a:gridCol w="3335500"/>
                <a:gridCol w="1571650"/>
              </a:tblGrid>
              <a:tr h="52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Inter"/>
                          <a:ea typeface="Inter"/>
                          <a:cs typeface="Inter"/>
                          <a:sym typeface="Inter"/>
                        </a:rPr>
                        <a:t>Вхід у систему як волонтер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4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Inter"/>
                          <a:ea typeface="Inter"/>
                          <a:cs typeface="Inter"/>
                          <a:sym typeface="Inter"/>
                        </a:rPr>
                        <a:t>Перегляд дашборду волонтера та створення збору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5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Inter"/>
                          <a:ea typeface="Inter"/>
                          <a:cs typeface="Inter"/>
                          <a:sym typeface="Inter"/>
                        </a:rPr>
                        <a:t>Вхід у систему як отримувач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Inter"/>
                          <a:ea typeface="Inter"/>
                          <a:cs typeface="Inter"/>
                          <a:sym typeface="Inter"/>
                        </a:rPr>
                        <a:t>Перегляд дашборду отримувача та створення вимоги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3" name="Google Shape;823;p129"/>
          <p:cNvSpPr txBox="1"/>
          <p:nvPr/>
        </p:nvSpPr>
        <p:spPr>
          <a:xfrm>
            <a:off x="3908775" y="1886175"/>
            <a:ext cx="70500" cy="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24" name="Google Shape;82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400" y="1604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400" y="2151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400" y="26989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400" y="324595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832" name="Google Shape;832;p130"/>
          <p:cNvSpPr txBox="1"/>
          <p:nvPr>
            <p:ph type="title"/>
          </p:nvPr>
        </p:nvSpPr>
        <p:spPr>
          <a:xfrm>
            <a:off x="411900" y="342897"/>
            <a:ext cx="8320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80">
                <a:latin typeface="Inter"/>
                <a:ea typeface="Inter"/>
                <a:cs typeface="Inter"/>
                <a:sym typeface="Inter"/>
              </a:rPr>
              <a:t>Підсумки</a:t>
            </a:r>
            <a:endParaRPr sz="308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833" name="Google Shape;833;p130"/>
          <p:cNvSpPr txBox="1"/>
          <p:nvPr>
            <p:ph idx="3" type="subTitle"/>
          </p:nvPr>
        </p:nvSpPr>
        <p:spPr>
          <a:xfrm>
            <a:off x="411850" y="1010250"/>
            <a:ext cx="41601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Проведена робота</a:t>
            </a:r>
            <a:endParaRPr sz="2000">
              <a:solidFill>
                <a:schemeClr val="accent6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detail_0" id="834" name="Google Shape;834;p130"/>
          <p:cNvSpPr txBox="1"/>
          <p:nvPr>
            <p:ph idx="1" type="body"/>
          </p:nvPr>
        </p:nvSpPr>
        <p:spPr>
          <a:xfrm>
            <a:off x="411850" y="1690750"/>
            <a:ext cx="80244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371475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ru" sz="1500">
                <a:latin typeface="Inter"/>
                <a:ea typeface="Inter"/>
                <a:cs typeface="Inter"/>
                <a:sym typeface="Inter"/>
              </a:rPr>
              <a:t>Було проведено аналіз предметної галузі та існуючих рішень, виявлено ключові проблеми.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66700" lvl="0" marL="371475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ru" sz="1500">
                <a:latin typeface="Inter"/>
                <a:ea typeface="Inter"/>
                <a:cs typeface="Inter"/>
                <a:sym typeface="Inter"/>
              </a:rPr>
              <a:t>Сформульовані функціональні та нефункціональні вимоги до системи.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66700" lvl="0" marL="371475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ru" sz="1500">
                <a:latin typeface="Inter"/>
                <a:ea typeface="Inter"/>
                <a:cs typeface="Inter"/>
                <a:sym typeface="Inter"/>
              </a:rPr>
              <a:t>Було спроєктовано архітектуру мобільного застосунку.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66700" lvl="0" marL="371475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ru" sz="1500">
                <a:latin typeface="Inter"/>
                <a:ea typeface="Inter"/>
                <a:cs typeface="Inter"/>
                <a:sym typeface="Inter"/>
              </a:rPr>
              <a:t>Було розроблено UI/UX прототипи для зручності використання.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266700" lvl="0" marL="371475" rtl="0" algn="l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ru" sz="1520">
                <a:latin typeface="Inter"/>
                <a:ea typeface="Inter"/>
                <a:cs typeface="Inter"/>
                <a:sym typeface="Inter"/>
              </a:rPr>
              <a:t>Реалізовано мобільний застосунок за проєктною архітектурою та дизайном.</a:t>
            </a:r>
            <a:endParaRPr sz="152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835" name="Google Shape;83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30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tatement" id="841" name="Google Shape;841;p131"/>
          <p:cNvSpPr txBox="1"/>
          <p:nvPr>
            <p:ph type="title"/>
          </p:nvPr>
        </p:nvSpPr>
        <p:spPr>
          <a:xfrm>
            <a:off x="411950" y="752850"/>
            <a:ext cx="8426400" cy="36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Дякуємо за вашу увагу!</a:t>
            </a:r>
            <a:endParaRPr sz="45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842" name="Google Shape;84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31"/>
          <p:cNvSpPr txBox="1"/>
          <p:nvPr>
            <p:ph idx="12" type="sldNum"/>
          </p:nvPr>
        </p:nvSpPr>
        <p:spPr>
          <a:xfrm>
            <a:off x="8470299" y="4800600"/>
            <a:ext cx="523500" cy="24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9"/>
          <p:cNvSpPr/>
          <p:nvPr/>
        </p:nvSpPr>
        <p:spPr>
          <a:xfrm>
            <a:off x="4567750" y="0"/>
            <a:ext cx="4576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" id="702" name="Google Shape;702;p119"/>
          <p:cNvSpPr txBox="1"/>
          <p:nvPr/>
        </p:nvSpPr>
        <p:spPr>
          <a:xfrm>
            <a:off x="4735625" y="342900"/>
            <a:ext cx="39963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•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Традиційні методи координації такі як чати та Google таблиці призводять до дублювання запитів, втрати актуальності даних, відсутності структури і ускладнень у звітності.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ru">
                <a:solidFill>
                  <a:srgbClr val="38761D"/>
                </a:solidFill>
                <a:latin typeface="Inter Medium"/>
                <a:ea typeface="Inter Medium"/>
                <a:cs typeface="Inter Medium"/>
                <a:sym typeface="Inter Medium"/>
              </a:rPr>
              <a:t>Переваги </a:t>
            </a:r>
            <a:r>
              <a:rPr lang="ru" u="sng">
                <a:solidFill>
                  <a:srgbClr val="38761D"/>
                </a:solidFill>
                <a:latin typeface="Inter Medium"/>
                <a:ea typeface="Inter Medium"/>
                <a:cs typeface="Inter Medium"/>
                <a:sym typeface="Inter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Dobro.ua</a:t>
            </a:r>
            <a:r>
              <a:rPr lang="ru">
                <a:solidFill>
                  <a:srgbClr val="38761D"/>
                </a:solidFill>
                <a:latin typeface="Inter Medium"/>
                <a:ea typeface="Inter Medium"/>
                <a:cs typeface="Inter Medium"/>
                <a:sym typeface="Inter Medium"/>
              </a:rPr>
              <a:t>:</a:t>
            </a: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забезпечує високу фінансову прозорість, надійність через роботу з перевіреними фондами та зручність для донорів.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ru">
                <a:solidFill>
                  <a:srgbClr val="990000"/>
                </a:solidFill>
                <a:latin typeface="Inter Medium"/>
                <a:ea typeface="Inter Medium"/>
                <a:cs typeface="Inter Medium"/>
                <a:sym typeface="Inter Medium"/>
              </a:rPr>
              <a:t>Недоліки </a:t>
            </a:r>
            <a:r>
              <a:rPr lang="ru" u="sng">
                <a:solidFill>
                  <a:srgbClr val="990000"/>
                </a:solidFill>
                <a:latin typeface="Inter Medium"/>
                <a:ea typeface="Inter Medium"/>
                <a:cs typeface="Inter Medium"/>
                <a:sym typeface="Inter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Dobro.ua</a:t>
            </a:r>
            <a:r>
              <a:rPr lang="ru">
                <a:solidFill>
                  <a:srgbClr val="990000"/>
                </a:solidFill>
                <a:latin typeface="Inter Medium"/>
                <a:ea typeface="Inter Medium"/>
                <a:cs typeface="Inter Medium"/>
                <a:sym typeface="Inter Medium"/>
              </a:rPr>
              <a:t>:</a:t>
            </a: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в</a:t>
            </a: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ідсутність інструментів для управління матеріальними потребами, координації волонтерів і операційної звітності обмежує ефективність роботи.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" id="703" name="Google Shape;703;p119"/>
          <p:cNvSpPr txBox="1"/>
          <p:nvPr/>
        </p:nvSpPr>
        <p:spPr>
          <a:xfrm>
            <a:off x="202250" y="396975"/>
            <a:ext cx="42060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Аналіз проблеми (аналіз існуючих рішень)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704" name="Google Shape;704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5" y="1313175"/>
            <a:ext cx="4476225" cy="322002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706" name="Google Shape;706;p119"/>
          <p:cNvSpPr txBox="1"/>
          <p:nvPr/>
        </p:nvSpPr>
        <p:spPr>
          <a:xfrm>
            <a:off x="457700" y="4560750"/>
            <a:ext cx="3726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Інтерфейс платформи Dobro.ua</a:t>
            </a:r>
            <a:endParaRPr sz="16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7" name="Google Shape;707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712" name="Google Shape;712;p120"/>
          <p:cNvSpPr txBox="1"/>
          <p:nvPr/>
        </p:nvSpPr>
        <p:spPr>
          <a:xfrm>
            <a:off x="411900" y="342897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Постановка задачі</a:t>
            </a:r>
            <a:endParaRPr b="1"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0" id="713" name="Google Shape;713;p120"/>
          <p:cNvSpPr txBox="1"/>
          <p:nvPr>
            <p:ph idx="1" type="body"/>
          </p:nvPr>
        </p:nvSpPr>
        <p:spPr>
          <a:xfrm>
            <a:off x="412025" y="1398680"/>
            <a:ext cx="4002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Розробити мобільний застосунок для координації волонтерської допомоги, який стане ключовим інструментом для волонтерів і отримувачів допомоги.</a:t>
            </a:r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detail_1" id="714" name="Google Shape;714;p120"/>
          <p:cNvSpPr txBox="1"/>
          <p:nvPr>
            <p:ph idx="3" type="body"/>
          </p:nvPr>
        </p:nvSpPr>
        <p:spPr>
          <a:xfrm>
            <a:off x="4729851" y="1398680"/>
            <a:ext cx="4002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Спростити взаємодію між учасниками волонтерського руху, підвищити прозорість та підзвітність для донорів і громадськості.</a:t>
            </a:r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detail_2" id="715" name="Google Shape;715;p120"/>
          <p:cNvSpPr txBox="1"/>
          <p:nvPr>
            <p:ph idx="5" type="body"/>
          </p:nvPr>
        </p:nvSpPr>
        <p:spPr>
          <a:xfrm>
            <a:off x="411950" y="3273772"/>
            <a:ext cx="4002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Створення зборів, формування структурованих запитів, координація завдань та ведення звітності з можливістю завантаження документів.</a:t>
            </a:r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header_0" id="716" name="Google Shape;716;p120"/>
          <p:cNvSpPr txBox="1"/>
          <p:nvPr>
            <p:ph idx="2" type="subTitle"/>
          </p:nvPr>
        </p:nvSpPr>
        <p:spPr>
          <a:xfrm>
            <a:off x="412013" y="992475"/>
            <a:ext cx="4002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latin typeface="Inter Medium"/>
                <a:ea typeface="Inter Medium"/>
                <a:cs typeface="Inter Medium"/>
                <a:sym typeface="Inter Medium"/>
              </a:rPr>
              <a:t>Основна задача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header_1" id="717" name="Google Shape;717;p120"/>
          <p:cNvSpPr txBox="1"/>
          <p:nvPr>
            <p:ph idx="4" type="subTitle"/>
          </p:nvPr>
        </p:nvSpPr>
        <p:spPr>
          <a:xfrm>
            <a:off x="4729841" y="992475"/>
            <a:ext cx="4002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Inter Medium"/>
                <a:ea typeface="Inter Medium"/>
                <a:cs typeface="Inter Medium"/>
                <a:sym typeface="Inter Medium"/>
              </a:rPr>
              <a:t>Мета застосунку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header_2" id="718" name="Google Shape;718;p120"/>
          <p:cNvSpPr txBox="1"/>
          <p:nvPr>
            <p:ph idx="6" type="subTitle"/>
          </p:nvPr>
        </p:nvSpPr>
        <p:spPr>
          <a:xfrm>
            <a:off x="411950" y="2867569"/>
            <a:ext cx="4002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latin typeface="Inter Medium"/>
                <a:ea typeface="Inter Medium"/>
                <a:cs typeface="Inter Medium"/>
                <a:sym typeface="Inter Medium"/>
              </a:rPr>
              <a:t>Ключові завдання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detail_3" id="719" name="Google Shape;719;p120"/>
          <p:cNvSpPr txBox="1"/>
          <p:nvPr>
            <p:ph idx="7" type="body"/>
          </p:nvPr>
        </p:nvSpPr>
        <p:spPr>
          <a:xfrm>
            <a:off x="4729776" y="3273772"/>
            <a:ext cx="4002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Застосунок працює як клієнтська частина через API з сервером, фокусуючись на організації процесів, інтегруючись із банківськими сервісами для транзакцій.</a:t>
            </a:r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header_3" id="720" name="Google Shape;720;p120"/>
          <p:cNvSpPr txBox="1"/>
          <p:nvPr>
            <p:ph idx="8" type="subTitle"/>
          </p:nvPr>
        </p:nvSpPr>
        <p:spPr>
          <a:xfrm>
            <a:off x="4729778" y="2867569"/>
            <a:ext cx="40023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latin typeface="Inter Medium"/>
                <a:ea typeface="Inter Medium"/>
                <a:cs typeface="Inter Medium"/>
                <a:sym typeface="Inter Medium"/>
              </a:rPr>
              <a:t>Архітектурний підхід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descr="logo" id="721" name="Google Shape;72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1"/>
          <p:cNvSpPr/>
          <p:nvPr/>
        </p:nvSpPr>
        <p:spPr>
          <a:xfrm>
            <a:off x="493725" y="1009750"/>
            <a:ext cx="457200" cy="4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7765E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8" name="Google Shape;728;p121"/>
          <p:cNvSpPr/>
          <p:nvPr/>
        </p:nvSpPr>
        <p:spPr>
          <a:xfrm>
            <a:off x="2609529" y="1009750"/>
            <a:ext cx="457200" cy="4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7765E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9" name="Google Shape;729;p121"/>
          <p:cNvSpPr/>
          <p:nvPr/>
        </p:nvSpPr>
        <p:spPr>
          <a:xfrm>
            <a:off x="4725333" y="1009750"/>
            <a:ext cx="457200" cy="4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7765E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0" name="Google Shape;730;p121"/>
          <p:cNvSpPr/>
          <p:nvPr/>
        </p:nvSpPr>
        <p:spPr>
          <a:xfrm>
            <a:off x="6841131" y="1009750"/>
            <a:ext cx="457200" cy="45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7765E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1" name="Google Shape;7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825" y="1124051"/>
            <a:ext cx="228600" cy="228600"/>
          </a:xfrm>
          <a:prstGeom prst="rect">
            <a:avLst/>
          </a:prstGeom>
          <a:noFill/>
          <a:ln cap="flat" cmpd="sng" w="9525">
            <a:solidFill>
              <a:srgbClr val="7D7991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2" name="Google Shape;73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625" y="1124051"/>
            <a:ext cx="228600" cy="228600"/>
          </a:xfrm>
          <a:prstGeom prst="rect">
            <a:avLst/>
          </a:prstGeom>
          <a:noFill/>
          <a:ln cap="flat" cmpd="sng" w="9525">
            <a:solidFill>
              <a:srgbClr val="7D7991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3" name="Google Shape;733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425" y="1124051"/>
            <a:ext cx="228600" cy="228600"/>
          </a:xfrm>
          <a:prstGeom prst="rect">
            <a:avLst/>
          </a:prstGeom>
          <a:noFill/>
          <a:ln cap="flat" cmpd="sng" w="9525">
            <a:solidFill>
              <a:srgbClr val="7D7991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4" name="Google Shape;734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25" y="1125101"/>
            <a:ext cx="228600" cy="228600"/>
          </a:xfrm>
          <a:prstGeom prst="rect">
            <a:avLst/>
          </a:prstGeom>
          <a:noFill/>
          <a:ln cap="flat" cmpd="sng" w="9525">
            <a:solidFill>
              <a:srgbClr val="7D7991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detail_0" id="735" name="Google Shape;735;p121"/>
          <p:cNvSpPr txBox="1"/>
          <p:nvPr>
            <p:ph idx="1" type="body"/>
          </p:nvPr>
        </p:nvSpPr>
        <p:spPr>
          <a:xfrm>
            <a:off x="411850" y="2081050"/>
            <a:ext cx="19641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Flutter як фреймворк та Dart як мова програмування створюють основу для застосунку.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detail_1" id="736" name="Google Shape;736;p121"/>
          <p:cNvSpPr txBox="1"/>
          <p:nvPr>
            <p:ph idx="2" type="body"/>
          </p:nvPr>
        </p:nvSpPr>
        <p:spPr>
          <a:xfrm>
            <a:off x="2530575" y="2081050"/>
            <a:ext cx="19641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Єдина кодова база для Android та iOS дозволяє значно скоротити час і ресурси на розробку та підтримку.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detail_2" id="737" name="Google Shape;737;p121"/>
          <p:cNvSpPr txBox="1"/>
          <p:nvPr>
            <p:ph idx="3" type="body"/>
          </p:nvPr>
        </p:nvSpPr>
        <p:spPr>
          <a:xfrm>
            <a:off x="4649325" y="2081050"/>
            <a:ext cx="19641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Пряма компіляція в нативний код забезпечує швидку роботу та плавність інтерфейсу.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header_0" id="738" name="Google Shape;738;p121"/>
          <p:cNvSpPr txBox="1"/>
          <p:nvPr>
            <p:ph idx="4" type="subTitle"/>
          </p:nvPr>
        </p:nvSpPr>
        <p:spPr>
          <a:xfrm>
            <a:off x="411850" y="1508500"/>
            <a:ext cx="19641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Основний стек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1" id="739" name="Google Shape;739;p121"/>
          <p:cNvSpPr txBox="1"/>
          <p:nvPr>
            <p:ph idx="6" type="subTitle"/>
          </p:nvPr>
        </p:nvSpPr>
        <p:spPr>
          <a:xfrm>
            <a:off x="2530583" y="1508500"/>
            <a:ext cx="19641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Кросплатформеність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2" id="740" name="Google Shape;740;p121"/>
          <p:cNvSpPr txBox="1"/>
          <p:nvPr>
            <p:ph idx="4294967295" type="subTitle"/>
          </p:nvPr>
        </p:nvSpPr>
        <p:spPr>
          <a:xfrm>
            <a:off x="4649315" y="1508500"/>
            <a:ext cx="19641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600">
                <a:latin typeface="Inter"/>
                <a:ea typeface="Inter"/>
                <a:cs typeface="Inter"/>
                <a:sym typeface="Inter"/>
              </a:rPr>
              <a:t>Висока продуктивність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3" id="741" name="Google Shape;741;p121"/>
          <p:cNvSpPr txBox="1"/>
          <p:nvPr>
            <p:ph idx="7" type="body"/>
          </p:nvPr>
        </p:nvSpPr>
        <p:spPr>
          <a:xfrm>
            <a:off x="6768050" y="2081050"/>
            <a:ext cx="1964100" cy="27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Visual Studio Code забезпечує зручність, а Git дозволяє ефективно управляти версіями коду.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descr="header_3" id="742" name="Google Shape;742;p121"/>
          <p:cNvSpPr txBox="1"/>
          <p:nvPr>
            <p:ph idx="8" type="subTitle"/>
          </p:nvPr>
        </p:nvSpPr>
        <p:spPr>
          <a:xfrm>
            <a:off x="6768050" y="1508500"/>
            <a:ext cx="19641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Інструменти розробки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" id="743" name="Google Shape;743;p121"/>
          <p:cNvSpPr txBox="1"/>
          <p:nvPr/>
        </p:nvSpPr>
        <p:spPr>
          <a:xfrm>
            <a:off x="411900" y="24882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Вибір технологій та інструментів</a:t>
            </a:r>
            <a:endParaRPr b="1"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744" name="Google Shape;744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750" name="Google Shape;750;p122"/>
          <p:cNvSpPr txBox="1"/>
          <p:nvPr/>
        </p:nvSpPr>
        <p:spPr>
          <a:xfrm>
            <a:off x="411900" y="342900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Потік даних та взаємодія шарів в застосунку</a:t>
            </a:r>
            <a:endParaRPr b="1"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751" name="Google Shape;75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22" title="uml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8100"/>
            <a:ext cx="87249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3"/>
          <p:cNvSpPr/>
          <p:nvPr/>
        </p:nvSpPr>
        <p:spPr>
          <a:xfrm>
            <a:off x="6611050" y="0"/>
            <a:ext cx="2533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" id="759" name="Google Shape;759;p123"/>
          <p:cNvSpPr txBox="1"/>
          <p:nvPr/>
        </p:nvSpPr>
        <p:spPr>
          <a:xfrm>
            <a:off x="6752175" y="342900"/>
            <a:ext cx="20346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"/>
              <a:buChar char="•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Волонтер керує зборами та виконує вимоги, забезпечуючи ефективне управління допомогою.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marR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Font typeface="Inter"/>
              <a:buChar char="•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Отримувач створює та управляє власними вимогами для отримання необхідної допомоги.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" id="760" name="Google Shape;760;p123"/>
          <p:cNvSpPr txBox="1"/>
          <p:nvPr/>
        </p:nvSpPr>
        <p:spPr>
          <a:xfrm>
            <a:off x="541300" y="140550"/>
            <a:ext cx="5634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UML проєктування: Основні ролі системи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761" name="Google Shape;76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23" title="usecase.drawio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00" y="615775"/>
            <a:ext cx="5827683" cy="44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4"/>
          <p:cNvSpPr/>
          <p:nvPr/>
        </p:nvSpPr>
        <p:spPr>
          <a:xfrm>
            <a:off x="3471325" y="0"/>
            <a:ext cx="5672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769" name="Google Shape;769;p124"/>
          <p:cNvSpPr txBox="1"/>
          <p:nvPr/>
        </p:nvSpPr>
        <p:spPr>
          <a:xfrm>
            <a:off x="411950" y="342900"/>
            <a:ext cx="2994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Проєктування UI/UX: Основні принципи та структура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" id="770" name="Google Shape;770;p124"/>
          <p:cNvSpPr txBox="1"/>
          <p:nvPr>
            <p:ph idx="4294967295" type="body"/>
          </p:nvPr>
        </p:nvSpPr>
        <p:spPr>
          <a:xfrm>
            <a:off x="411950" y="1430775"/>
            <a:ext cx="2526600" cy="28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"/>
              <a:buChar char="●"/>
            </a:pPr>
            <a:r>
              <a:rPr lang="ru" sz="1300">
                <a:latin typeface="Inter"/>
                <a:ea typeface="Inter"/>
                <a:cs typeface="Inter"/>
                <a:sym typeface="Inter"/>
              </a:rPr>
              <a:t>Мінімалізм з світлою палітрою і читабельною типографікою забезпечує ясність інтерфейсу.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2476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Hanken Grotesk SemiBold"/>
              <a:buChar char="●"/>
            </a:pPr>
            <a:r>
              <a:rPr lang="ru" sz="1300">
                <a:latin typeface="Inter"/>
                <a:ea typeface="Inter"/>
                <a:cs typeface="Inter"/>
                <a:sym typeface="Inter"/>
              </a:rPr>
              <a:t>Використання карток для групування інформації та стандартна нижня панель навігації для легкого доступу</a:t>
            </a:r>
            <a:r>
              <a:rPr lang="ru" sz="1100"/>
              <a:t>.</a:t>
            </a:r>
            <a:endParaRPr sz="1100"/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pic>
        <p:nvPicPr>
          <p:cNvPr descr="logo" id="771" name="Google Shape;77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99" y="0"/>
            <a:ext cx="2438552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773" name="Google Shape;77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259" y="0"/>
            <a:ext cx="2395883" cy="51435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774" name="Google Shape;774;p124"/>
          <p:cNvSpPr txBox="1"/>
          <p:nvPr>
            <p:ph idx="12" type="sldNum"/>
          </p:nvPr>
        </p:nvSpPr>
        <p:spPr>
          <a:xfrm>
            <a:off x="854825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5"/>
          <p:cNvSpPr/>
          <p:nvPr/>
        </p:nvSpPr>
        <p:spPr>
          <a:xfrm>
            <a:off x="0" y="-15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780" name="Google Shape;780;p125"/>
          <p:cNvSpPr txBox="1"/>
          <p:nvPr/>
        </p:nvSpPr>
        <p:spPr>
          <a:xfrm>
            <a:off x="6678825" y="1240050"/>
            <a:ext cx="23103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Інтерфейс головної сторінки та сторінки пошуку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781" name="Google Shape;78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83" name="Google Shape;783;p125"/>
          <p:cNvPicPr preferRelativeResize="0"/>
          <p:nvPr/>
        </p:nvPicPr>
        <p:blipFill rotWithShape="1">
          <a:blip r:embed="rId4">
            <a:alphaModFix/>
          </a:blip>
          <a:srcRect b="6155" l="0" r="0" t="4118"/>
          <a:stretch/>
        </p:blipFill>
        <p:spPr>
          <a:xfrm>
            <a:off x="194800" y="0"/>
            <a:ext cx="2618476" cy="50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25"/>
          <p:cNvPicPr preferRelativeResize="0"/>
          <p:nvPr/>
        </p:nvPicPr>
        <p:blipFill rotWithShape="1">
          <a:blip r:embed="rId5">
            <a:alphaModFix/>
          </a:blip>
          <a:srcRect b="5865" l="0" r="0" t="5000"/>
          <a:stretch/>
        </p:blipFill>
        <p:spPr>
          <a:xfrm>
            <a:off x="3413974" y="0"/>
            <a:ext cx="2664156" cy="51435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789" name="Google Shape;789;p126"/>
          <p:cNvSpPr txBox="1"/>
          <p:nvPr/>
        </p:nvSpPr>
        <p:spPr>
          <a:xfrm>
            <a:off x="147700" y="763150"/>
            <a:ext cx="2539200" cy="29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Інтерфейс профілю користувача</a:t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" id="790" name="Google Shape;79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92" name="Google Shape;792;p126"/>
          <p:cNvPicPr preferRelativeResize="0"/>
          <p:nvPr/>
        </p:nvPicPr>
        <p:blipFill rotWithShape="1">
          <a:blip r:embed="rId4">
            <a:alphaModFix/>
          </a:blip>
          <a:srcRect b="6018" l="0" r="0" t="4287"/>
          <a:stretch/>
        </p:blipFill>
        <p:spPr>
          <a:xfrm>
            <a:off x="6041135" y="0"/>
            <a:ext cx="26476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26"/>
          <p:cNvPicPr preferRelativeResize="0"/>
          <p:nvPr/>
        </p:nvPicPr>
        <p:blipFill rotWithShape="1">
          <a:blip r:embed="rId5">
            <a:alphaModFix/>
          </a:blip>
          <a:srcRect b="6135" l="0" r="0" t="4563"/>
          <a:stretch/>
        </p:blipFill>
        <p:spPr>
          <a:xfrm>
            <a:off x="2899425" y="11230"/>
            <a:ext cx="2647676" cy="5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606C38"/>
      </a:accent5>
      <a:accent6>
        <a:srgbClr val="EF233C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